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0" r:id="rId13"/>
    <p:sldId id="267" r:id="rId14"/>
    <p:sldId id="268" r:id="rId15"/>
    <p:sldId id="269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69" d="100"/>
          <a:sy n="69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66CE68-D1A7-4C85-B313-2A125C747734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B32A4D-27B6-4599-8D1A-073EA3889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355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B32A4D-27B6-4599-8D1A-073EA38895D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609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CF38-1FB1-42F8-ABF7-F7A102D1233F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1DB8B-95EC-4BC2-A073-6A4FBC36949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CF38-1FB1-42F8-ABF7-F7A102D1233F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1DB8B-95EC-4BC2-A073-6A4FBC3694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CF38-1FB1-42F8-ABF7-F7A102D1233F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1DB8B-95EC-4BC2-A073-6A4FBC3694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CF38-1FB1-42F8-ABF7-F7A102D1233F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1DB8B-95EC-4BC2-A073-6A4FBC3694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CF38-1FB1-42F8-ABF7-F7A102D1233F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1DB8B-95EC-4BC2-A073-6A4FBC36949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CF38-1FB1-42F8-ABF7-F7A102D1233F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1DB8B-95EC-4BC2-A073-6A4FBC3694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CF38-1FB1-42F8-ABF7-F7A102D1233F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1DB8B-95EC-4BC2-A073-6A4FBC3694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CF38-1FB1-42F8-ABF7-F7A102D1233F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1DB8B-95EC-4BC2-A073-6A4FBC3694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CF38-1FB1-42F8-ABF7-F7A102D1233F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1DB8B-95EC-4BC2-A073-6A4FBC3694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CF38-1FB1-42F8-ABF7-F7A102D1233F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1DB8B-95EC-4BC2-A073-6A4FBC36949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8CFECF38-1FB1-42F8-ABF7-F7A102D1233F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8541DB8B-95EC-4BC2-A073-6A4FBC36949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CFECF38-1FB1-42F8-ABF7-F7A102D1233F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541DB8B-95EC-4BC2-A073-6A4FBC36949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Conversational </a:t>
            </a:r>
            <a:r>
              <a:rPr lang="en-US" dirty="0" err="1" smtClean="0"/>
              <a:t>Implicatures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878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 of 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 relevant</a:t>
            </a:r>
          </a:p>
          <a:p>
            <a:pPr lvl="1"/>
            <a:r>
              <a:rPr lang="en-US" dirty="0" smtClean="0"/>
              <a:t>A: Have you seen Mary today?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B: ?I’m breathing.</a:t>
            </a:r>
          </a:p>
          <a:p>
            <a:r>
              <a:rPr lang="en-US" dirty="0" smtClean="0"/>
              <a:t>Make the strongest statement that can be relevantly made, justifiable by your evidence (Levinson, 1983)</a:t>
            </a:r>
          </a:p>
          <a:p>
            <a:pPr lvl="1"/>
            <a:r>
              <a:rPr lang="en-US" dirty="0" smtClean="0"/>
              <a:t>John captured a wild cat &gt;&gt; Somebody caught an animal.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434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 of Manner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Avoid obscurity.</a:t>
            </a:r>
          </a:p>
          <a:p>
            <a:r>
              <a:rPr lang="en-US" dirty="0" smtClean="0"/>
              <a:t>Avoid ambiguity.</a:t>
            </a:r>
          </a:p>
          <a:p>
            <a:r>
              <a:rPr lang="en-US" dirty="0" smtClean="0"/>
              <a:t>Avoid unnecessary prolixity (lengthy, wordy).</a:t>
            </a:r>
          </a:p>
          <a:p>
            <a:r>
              <a:rPr lang="en-US" dirty="0" smtClean="0"/>
              <a:t>Be orderly.</a:t>
            </a:r>
          </a:p>
          <a:p>
            <a:pPr lvl="1"/>
            <a:r>
              <a:rPr lang="en-US" dirty="0" smtClean="0"/>
              <a:t>? </a:t>
            </a:r>
            <a:r>
              <a:rPr lang="en-US" dirty="0" smtClean="0">
                <a:solidFill>
                  <a:srgbClr val="FF0000"/>
                </a:solidFill>
              </a:rPr>
              <a:t>The lone ranger rode off into the sunset and jumped on his horse.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6351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Nature of CP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Theoretical Definition:</a:t>
            </a:r>
            <a:r>
              <a:rPr lang="en-US" dirty="0"/>
              <a:t> </a:t>
            </a:r>
            <a:r>
              <a:rPr lang="en-US" i="1" dirty="0"/>
              <a:t>S</a:t>
            </a:r>
            <a:r>
              <a:rPr lang="en-US" dirty="0"/>
              <a:t> conversationally implicates </a:t>
            </a:r>
            <a:r>
              <a:rPr lang="en-US" i="1" dirty="0"/>
              <a:t>p</a:t>
            </a:r>
            <a:r>
              <a:rPr lang="en-US" dirty="0"/>
              <a:t> </a:t>
            </a:r>
            <a:r>
              <a:rPr lang="en-US" dirty="0" err="1"/>
              <a:t>iff</a:t>
            </a:r>
            <a:r>
              <a:rPr lang="en-US" dirty="0"/>
              <a:t> </a:t>
            </a:r>
            <a:r>
              <a:rPr lang="en-US" i="1" dirty="0"/>
              <a:t>S</a:t>
            </a:r>
            <a:r>
              <a:rPr lang="en-US" dirty="0"/>
              <a:t> implicates </a:t>
            </a:r>
            <a:r>
              <a:rPr lang="en-US" i="1" dirty="0"/>
              <a:t>p</a:t>
            </a:r>
            <a:r>
              <a:rPr lang="en-US" dirty="0"/>
              <a:t> when</a:t>
            </a:r>
            <a:r>
              <a:rPr lang="en-US" dirty="0" smtClean="0"/>
              <a:t>:</a:t>
            </a:r>
          </a:p>
          <a:p>
            <a:r>
              <a:rPr lang="en-US" dirty="0" smtClean="0"/>
              <a:t>(i) </a:t>
            </a:r>
            <a:r>
              <a:rPr lang="en-US" i="1" dirty="0" smtClean="0"/>
              <a:t>S</a:t>
            </a:r>
            <a:r>
              <a:rPr lang="en-US" dirty="0" smtClean="0"/>
              <a:t> is presumed to be observing the Cooperative Principle (</a:t>
            </a:r>
            <a:r>
              <a:rPr lang="en-US" i="1" dirty="0" smtClean="0"/>
              <a:t>cooperative presumption</a:t>
            </a:r>
            <a:r>
              <a:rPr lang="en-US" dirty="0" smtClean="0"/>
              <a:t>);</a:t>
            </a:r>
          </a:p>
          <a:p>
            <a:r>
              <a:rPr lang="en-US" dirty="0" smtClean="0"/>
              <a:t>(ii) The supposition that </a:t>
            </a:r>
            <a:r>
              <a:rPr lang="en-US" i="1" dirty="0" smtClean="0"/>
              <a:t>S</a:t>
            </a:r>
            <a:r>
              <a:rPr lang="en-US" dirty="0" smtClean="0"/>
              <a:t> believes </a:t>
            </a:r>
            <a:r>
              <a:rPr lang="en-US" i="1" dirty="0" smtClean="0"/>
              <a:t>p</a:t>
            </a:r>
            <a:r>
              <a:rPr lang="en-US" dirty="0" smtClean="0"/>
              <a:t> is required to make </a:t>
            </a:r>
            <a:r>
              <a:rPr lang="en-US" i="1" dirty="0" smtClean="0"/>
              <a:t>S</a:t>
            </a:r>
            <a:r>
              <a:rPr lang="en-US" dirty="0" smtClean="0"/>
              <a:t>'s utterance consistent with the Cooperative Principle (</a:t>
            </a:r>
            <a:r>
              <a:rPr lang="en-US" i="1" dirty="0" smtClean="0"/>
              <a:t>determinacy</a:t>
            </a:r>
            <a:r>
              <a:rPr lang="en-US" dirty="0" smtClean="0"/>
              <a:t>); and</a:t>
            </a:r>
          </a:p>
          <a:p>
            <a:r>
              <a:rPr lang="en-US" dirty="0" smtClean="0"/>
              <a:t>(iii) </a:t>
            </a:r>
            <a:r>
              <a:rPr lang="en-US" i="1" dirty="0" smtClean="0"/>
              <a:t>S</a:t>
            </a:r>
            <a:r>
              <a:rPr lang="en-US" dirty="0" smtClean="0"/>
              <a:t> believes (or knows), and expects </a:t>
            </a:r>
            <a:r>
              <a:rPr lang="en-US" i="1" dirty="0" smtClean="0"/>
              <a:t>H</a:t>
            </a:r>
            <a:r>
              <a:rPr lang="en-US" dirty="0" smtClean="0"/>
              <a:t> to believe that </a:t>
            </a:r>
            <a:r>
              <a:rPr lang="en-US" i="1" dirty="0" smtClean="0"/>
              <a:t>S</a:t>
            </a:r>
            <a:r>
              <a:rPr lang="en-US" dirty="0" smtClean="0"/>
              <a:t> believes, that </a:t>
            </a:r>
            <a:r>
              <a:rPr lang="en-US" i="1" dirty="0" smtClean="0"/>
              <a:t>H</a:t>
            </a:r>
            <a:r>
              <a:rPr lang="en-US" dirty="0" smtClean="0"/>
              <a:t> is able to determine that (ii) is true (</a:t>
            </a:r>
            <a:r>
              <a:rPr lang="en-US" i="1" dirty="0" smtClean="0"/>
              <a:t>mutual knowledge</a:t>
            </a:r>
            <a:r>
              <a:rPr lang="en-US" dirty="0" smtClean="0"/>
              <a:t>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5731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Flouting Maxims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Flouting = Speaker (S) intentionally violates the maxims, knowing that the hearer (H) is well aware of his/her intention. </a:t>
            </a:r>
          </a:p>
          <a:p>
            <a:pPr lvl="1"/>
            <a:r>
              <a:rPr lang="en-US" dirty="0" smtClean="0"/>
              <a:t>I married a rat. </a:t>
            </a:r>
          </a:p>
          <a:p>
            <a:pPr lvl="2"/>
            <a:r>
              <a:rPr lang="en-US" dirty="0" smtClean="0"/>
              <a:t>Metaphoric expression</a:t>
            </a:r>
          </a:p>
          <a:p>
            <a:pPr lvl="1"/>
            <a:r>
              <a:rPr lang="en-US" dirty="0" smtClean="0"/>
              <a:t>It must be somewhere. </a:t>
            </a:r>
          </a:p>
          <a:p>
            <a:pPr lvl="2"/>
            <a:r>
              <a:rPr lang="en-US" dirty="0" smtClean="0"/>
              <a:t>Further search is needed.</a:t>
            </a:r>
          </a:p>
          <a:p>
            <a:pPr lvl="1"/>
            <a:r>
              <a:rPr lang="en-US" dirty="0" smtClean="0"/>
              <a:t>A: Did you hear about Mary’s</a:t>
            </a:r>
          </a:p>
          <a:p>
            <a:pPr marL="457200" lvl="1" indent="0">
              <a:buNone/>
            </a:pPr>
            <a:r>
              <a:rPr lang="en-US" dirty="0" smtClean="0"/>
              <a:t>	B: Yes, well, it rained the whole time (Mary is   	approaching)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627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Flouting Maxims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A: I’ll look after Sam for you. Don’t worry.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B: Oh, don’t offer her any post-prandial 	concoctions involving super-cooled oxide 	of hydrogen.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6337413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Conventional </a:t>
            </a:r>
            <a:r>
              <a:rPr lang="en-US" dirty="0" err="1" smtClean="0"/>
              <a:t>vs</a:t>
            </a:r>
            <a:r>
              <a:rPr lang="en-US" dirty="0" smtClean="0"/>
              <a:t> Conversational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Conversational </a:t>
            </a:r>
            <a:r>
              <a:rPr lang="en-US" dirty="0" err="1" smtClean="0"/>
              <a:t>Implicatures</a:t>
            </a:r>
            <a:r>
              <a:rPr lang="en-US" dirty="0" smtClean="0"/>
              <a:t> </a:t>
            </a:r>
          </a:p>
          <a:p>
            <a:pPr lvl="1"/>
            <a:r>
              <a:rPr lang="en-US" b="1" dirty="0" smtClean="0"/>
              <a:t>1. </a:t>
            </a:r>
            <a:r>
              <a:rPr lang="en-US" b="1" dirty="0" err="1" smtClean="0"/>
              <a:t>Generalised</a:t>
            </a:r>
            <a:r>
              <a:rPr lang="en-US" b="1" dirty="0" smtClean="0"/>
              <a:t> conversational </a:t>
            </a:r>
            <a:r>
              <a:rPr lang="en-US" b="1" dirty="0" err="1" smtClean="0"/>
              <a:t>Implicatures</a:t>
            </a:r>
            <a:r>
              <a:rPr lang="en-US" b="1" dirty="0" smtClean="0"/>
              <a:t> (GCI)</a:t>
            </a:r>
          </a:p>
          <a:p>
            <a:pPr lvl="1"/>
            <a:r>
              <a:rPr lang="en-US" b="1" dirty="0" smtClean="0"/>
              <a:t>2.Particularised conversational </a:t>
            </a:r>
            <a:r>
              <a:rPr lang="en-US" b="1" dirty="0" err="1" smtClean="0"/>
              <a:t>Implicatures</a:t>
            </a:r>
            <a:r>
              <a:rPr lang="en-US" b="1" dirty="0" smtClean="0"/>
              <a:t> (PCI)</a:t>
            </a:r>
          </a:p>
        </p:txBody>
      </p:sp>
    </p:spTree>
    <p:extLst>
      <p:ext uri="{BB962C8B-B14F-4D97-AF65-F5344CB8AC3E}">
        <p14:creationId xmlns:p14="http://schemas.microsoft.com/office/powerpoint/2010/main" val="1230782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 algn="r">
              <a:buNone/>
            </a:pPr>
            <a:endParaRPr lang="en-US" dirty="0" smtClean="0"/>
          </a:p>
          <a:p>
            <a:pPr marL="0" indent="0" algn="r">
              <a:buNone/>
            </a:pPr>
            <a:r>
              <a:rPr lang="en-US" dirty="0" smtClean="0"/>
              <a:t>(</a:t>
            </a:r>
            <a:r>
              <a:rPr lang="en-US" dirty="0" err="1" smtClean="0"/>
              <a:t>Meibauer</a:t>
            </a:r>
            <a:r>
              <a:rPr lang="en-US" dirty="0" smtClean="0"/>
              <a:t>, 2009)  </a:t>
            </a:r>
          </a:p>
          <a:p>
            <a:pPr algn="r"/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"/>
            <a:ext cx="8295476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46466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Distinction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A: What time is it?</a:t>
            </a:r>
          </a:p>
          <a:p>
            <a:pPr marL="457200" lvl="1" indent="0">
              <a:buNone/>
            </a:pPr>
            <a:r>
              <a:rPr lang="en-US" dirty="0" smtClean="0"/>
              <a:t>B: Some of the guests are already leaving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PCI: It must be late.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GCI: Not all of the guests are already leaving.</a:t>
            </a:r>
          </a:p>
          <a:p>
            <a:r>
              <a:rPr lang="en-US" sz="2800" dirty="0" smtClean="0"/>
              <a:t>A: Where’s John?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B: Some of the guests are already leaving.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en-US" dirty="0" smtClean="0"/>
              <a:t>PCI: Perhaps John has already left.</a:t>
            </a:r>
          </a:p>
          <a:p>
            <a:pPr marL="457200" lvl="1" indent="0">
              <a:buNone/>
            </a:pPr>
            <a:r>
              <a:rPr lang="en-US" dirty="0" smtClean="0"/>
              <a:t>	GCI: Not all of the guests are already leaving.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9014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Generalised</a:t>
            </a:r>
            <a:r>
              <a:rPr lang="en-US" dirty="0" smtClean="0"/>
              <a:t> Conversational </a:t>
            </a:r>
            <a:r>
              <a:rPr lang="en-US" dirty="0" err="1" smtClean="0"/>
              <a:t>Implicatures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Levinson(200) divides DCI into 3 types</a:t>
            </a:r>
          </a:p>
          <a:p>
            <a:pPr lvl="1"/>
            <a:r>
              <a:rPr lang="en-US" dirty="0" smtClean="0"/>
              <a:t>Q-</a:t>
            </a:r>
            <a:r>
              <a:rPr lang="en-US" dirty="0" err="1" smtClean="0"/>
              <a:t>Implicatures</a:t>
            </a:r>
            <a:endParaRPr lang="en-US" dirty="0" smtClean="0"/>
          </a:p>
          <a:p>
            <a:pPr lvl="1"/>
            <a:r>
              <a:rPr lang="en-US" dirty="0" smtClean="0"/>
              <a:t>I-</a:t>
            </a:r>
            <a:r>
              <a:rPr lang="en-US" dirty="0" err="1" smtClean="0"/>
              <a:t>Implicatures</a:t>
            </a:r>
            <a:endParaRPr lang="en-US" dirty="0" smtClean="0"/>
          </a:p>
          <a:p>
            <a:pPr lvl="1"/>
            <a:r>
              <a:rPr lang="en-US" dirty="0" smtClean="0"/>
              <a:t>M-</a:t>
            </a:r>
            <a:r>
              <a:rPr lang="en-US" dirty="0" err="1" smtClean="0"/>
              <a:t>Implicatures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7793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Q-</a:t>
            </a:r>
            <a:r>
              <a:rPr lang="en-US" dirty="0" err="1" smtClean="0"/>
              <a:t>Implicatures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you do not say is not the case</a:t>
            </a:r>
          </a:p>
          <a:p>
            <a:r>
              <a:rPr lang="en-US" dirty="0" smtClean="0"/>
              <a:t>Choosing a weaker member of a set implicates that the stronger members do not apply</a:t>
            </a:r>
          </a:p>
          <a:p>
            <a:pPr lvl="1"/>
            <a:r>
              <a:rPr lang="en-US" dirty="0" smtClean="0"/>
              <a:t>He owns 3 cars.</a:t>
            </a:r>
          </a:p>
          <a:p>
            <a:pPr lvl="2"/>
            <a:r>
              <a:rPr lang="en-US" dirty="0" smtClean="0"/>
              <a:t>Imp: He does not own 4 or 5 cars.</a:t>
            </a:r>
          </a:p>
          <a:p>
            <a:pPr lvl="1"/>
            <a:r>
              <a:rPr lang="en-US" dirty="0" smtClean="0"/>
              <a:t>It made her ill.</a:t>
            </a:r>
          </a:p>
          <a:p>
            <a:pPr lvl="2"/>
            <a:r>
              <a:rPr lang="en-US" dirty="0" smtClean="0"/>
              <a:t>Imp: She did not die.</a:t>
            </a:r>
          </a:p>
          <a:p>
            <a:pPr lvl="1"/>
            <a:r>
              <a:rPr lang="en-US" dirty="0" smtClean="0"/>
              <a:t>The gunman’s target was the PM.</a:t>
            </a:r>
          </a:p>
          <a:p>
            <a:pPr lvl="2"/>
            <a:r>
              <a:rPr lang="en-US" dirty="0" smtClean="0"/>
              <a:t>Imp: The gunman did not hit the PM.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57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Pragmatics?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Semantics </a:t>
            </a:r>
            <a:r>
              <a:rPr lang="en-US" dirty="0" err="1" smtClean="0"/>
              <a:t>vs</a:t>
            </a:r>
            <a:r>
              <a:rPr lang="en-US" dirty="0" smtClean="0"/>
              <a:t> Pragmatics</a:t>
            </a:r>
          </a:p>
          <a:p>
            <a:pPr lvl="1"/>
            <a:r>
              <a:rPr lang="en-US" dirty="0" smtClean="0"/>
              <a:t>Semantics = the study of meaning, esp. denotation  (</a:t>
            </a:r>
            <a:r>
              <a:rPr lang="en-US" dirty="0" err="1" smtClean="0"/>
              <a:t>wikipedia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Pragmatics = </a:t>
            </a:r>
            <a:r>
              <a:rPr lang="en-US" dirty="0" smtClean="0"/>
              <a:t>the study of meaning, esp. denotation and beyond (connotation)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885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I-</a:t>
            </a:r>
            <a:r>
              <a:rPr lang="en-US" dirty="0" err="1" smtClean="0"/>
              <a:t>Implicatures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Enrichments of what is said.</a:t>
            </a:r>
          </a:p>
          <a:p>
            <a:r>
              <a:rPr lang="en-US" dirty="0" smtClean="0"/>
              <a:t>What is simply expressed is stereotypically exemplified.</a:t>
            </a:r>
          </a:p>
          <a:p>
            <a:pPr lvl="1"/>
            <a:r>
              <a:rPr lang="en-US" dirty="0" smtClean="0"/>
              <a:t>We went to that new restaurant yesterday.</a:t>
            </a:r>
          </a:p>
          <a:p>
            <a:pPr lvl="2"/>
            <a:r>
              <a:rPr lang="en-US" dirty="0" smtClean="0"/>
              <a:t>Imp: I had a meal.</a:t>
            </a:r>
          </a:p>
          <a:p>
            <a:pPr lvl="1"/>
            <a:r>
              <a:rPr lang="en-US" dirty="0" smtClean="0"/>
              <a:t>John is going out with a nurse.</a:t>
            </a:r>
          </a:p>
          <a:p>
            <a:pPr lvl="2"/>
            <a:r>
              <a:rPr lang="en-US" dirty="0" smtClean="0"/>
              <a:t>Imp: The nurse is female.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1741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M-</a:t>
            </a:r>
            <a:r>
              <a:rPr lang="en-US" dirty="0" err="1" smtClean="0"/>
              <a:t>Implicatures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Marked expressions call for marked interpretations.</a:t>
            </a:r>
          </a:p>
          <a:p>
            <a:r>
              <a:rPr lang="en-US" dirty="0" smtClean="0"/>
              <a:t>There is a good reason to speak unconventionally.</a:t>
            </a:r>
          </a:p>
          <a:p>
            <a:pPr lvl="1"/>
            <a:r>
              <a:rPr lang="en-US" dirty="0" smtClean="0"/>
              <a:t>Bill caused the car to stop</a:t>
            </a:r>
          </a:p>
          <a:p>
            <a:pPr lvl="2"/>
            <a:r>
              <a:rPr lang="en-US" dirty="0" smtClean="0"/>
              <a:t>Normal: Bill stopped the car.</a:t>
            </a:r>
          </a:p>
          <a:p>
            <a:pPr lvl="2"/>
            <a:r>
              <a:rPr lang="en-US" dirty="0" smtClean="0"/>
              <a:t>Imp: Bill did not stop the car in the normal way</a:t>
            </a:r>
          </a:p>
          <a:p>
            <a:pPr lvl="1"/>
            <a:r>
              <a:rPr lang="en-US" dirty="0" smtClean="0"/>
              <a:t>The corner of Sue’s lips turned slightly upwards</a:t>
            </a:r>
          </a:p>
          <a:p>
            <a:pPr lvl="2"/>
            <a:r>
              <a:rPr lang="en-US" dirty="0" smtClean="0"/>
              <a:t>Normal : Sue Smile.</a:t>
            </a:r>
          </a:p>
          <a:p>
            <a:pPr lvl="2"/>
            <a:r>
              <a:rPr lang="en-US" dirty="0" smtClean="0"/>
              <a:t>Imp: Sue’s expression is not a smile.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6759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Cooperation and Translation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cooperative principle is formulated for instances in which </a:t>
            </a:r>
            <a:r>
              <a:rPr lang="en-US" dirty="0" err="1"/>
              <a:t>interactants</a:t>
            </a:r>
            <a:r>
              <a:rPr lang="en-US" dirty="0"/>
              <a:t> are interested in 'a maximally effective exchange </a:t>
            </a:r>
            <a:r>
              <a:rPr lang="en-US" dirty="0" smtClean="0"/>
              <a:t>of information</a:t>
            </a:r>
            <a:r>
              <a:rPr lang="en-US" dirty="0"/>
              <a:t>' (Grice, 1975: 47). We cannot assume that a writer's primary purpose in writing a literary text is the effective exchange </a:t>
            </a:r>
            <a:r>
              <a:rPr lang="en-US" dirty="0" smtClean="0"/>
              <a:t>of information </a:t>
            </a:r>
            <a:r>
              <a:rPr lang="en-US" dirty="0"/>
              <a:t>nor, even, that the writer necessarily intends the reader to grasp his or her </a:t>
            </a:r>
            <a:r>
              <a:rPr lang="en-US" dirty="0" smtClean="0"/>
              <a:t>intentions (Hickey, 1998).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463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Cooperation and Translation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writer at least would like </a:t>
            </a:r>
            <a:r>
              <a:rPr lang="en-US" dirty="0" smtClean="0"/>
              <a:t>the reader </a:t>
            </a:r>
            <a:r>
              <a:rPr lang="en-US" dirty="0"/>
              <a:t>to grasp the basic, literal meaning of his or her written utterance and that the reader shares this desire; as long as this is all that </a:t>
            </a:r>
            <a:r>
              <a:rPr lang="en-US" dirty="0" smtClean="0"/>
              <a:t>is meant </a:t>
            </a:r>
            <a:r>
              <a:rPr lang="en-US" dirty="0"/>
              <a:t>by the effective exchange of </a:t>
            </a:r>
            <a:r>
              <a:rPr lang="en-US" dirty="0" smtClean="0"/>
              <a:t>information.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1580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Translator’s Role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Render exactly what S says and implicates</a:t>
            </a:r>
          </a:p>
          <a:p>
            <a:r>
              <a:rPr lang="en-US" dirty="0" smtClean="0"/>
              <a:t>Facilitate the communication between S and H</a:t>
            </a:r>
          </a:p>
          <a:p>
            <a:r>
              <a:rPr lang="en-US" dirty="0" smtClean="0"/>
              <a:t>Textual equivalence </a:t>
            </a:r>
            <a:r>
              <a:rPr lang="en-US" dirty="0" err="1" smtClean="0"/>
              <a:t>vs</a:t>
            </a:r>
            <a:r>
              <a:rPr lang="en-US" dirty="0" smtClean="0"/>
              <a:t> Maximal cooperation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670997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น ส ยิ่งลักษณ์ ชินวัตร นายกรัฐมนตรี กล่าวสุนทรพจน์ในพิธีเปิดการประชุม</a:t>
            </a:r>
            <a:r>
              <a:rPr lang="en-US" dirty="0"/>
              <a:t>World Economic Forum on East Asia </a:t>
            </a:r>
            <a:r>
              <a:rPr lang="th-TH" dirty="0"/>
              <a:t>ปี </a:t>
            </a:r>
            <a:r>
              <a:rPr lang="th-TH" dirty="0" smtClean="0"/>
              <a:t>2555</a:t>
            </a:r>
            <a:endParaRPr lang="en-US" dirty="0" smtClean="0"/>
          </a:p>
          <a:p>
            <a:r>
              <a:rPr lang="en-US" dirty="0" err="1" smtClean="0"/>
              <a:t>Ms.Yingluck</a:t>
            </a:r>
            <a:r>
              <a:rPr lang="en-US" dirty="0" smtClean="0"/>
              <a:t> </a:t>
            </a:r>
            <a:r>
              <a:rPr lang="en-US" dirty="0" err="1" smtClean="0"/>
              <a:t>Shinawatra</a:t>
            </a:r>
            <a:r>
              <a:rPr lang="en-US" dirty="0" smtClean="0"/>
              <a:t>, the Prime Minister </a:t>
            </a:r>
            <a:r>
              <a:rPr lang="en-US" b="1" dirty="0" smtClean="0"/>
              <a:t>of Thailand</a:t>
            </a:r>
            <a:r>
              <a:rPr lang="en-US" dirty="0" smtClean="0"/>
              <a:t>, gave the opening speech at …….</a:t>
            </a:r>
          </a:p>
          <a:p>
            <a:pPr marL="457200" lvl="1" indent="0">
              <a:buNone/>
            </a:pPr>
            <a:r>
              <a:rPr lang="en-US" dirty="0" smtClean="0"/>
              <a:t>(The context is not clear whether it is known that </a:t>
            </a:r>
            <a:r>
              <a:rPr lang="en-US" dirty="0" err="1" smtClean="0"/>
              <a:t>Ms.Yingluck</a:t>
            </a:r>
            <a:r>
              <a:rPr lang="en-US" dirty="0" smtClean="0"/>
              <a:t> is from Thailand.) </a:t>
            </a:r>
            <a:r>
              <a:rPr lang="en-US" dirty="0" smtClean="0">
                <a:sym typeface="Wingdings" pitchFamily="2" charset="2"/>
              </a:rPr>
              <a:t> observe Maxim of Quantity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0202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 rose-white boyhood</a:t>
            </a:r>
            <a:endParaRPr lang="th-TH" dirty="0" smtClean="0"/>
          </a:p>
          <a:p>
            <a:pPr lvl="1"/>
            <a:r>
              <a:rPr lang="th-TH" dirty="0" smtClean="0"/>
              <a:t>วัยหนุ่มกุหลาบขาว</a:t>
            </a:r>
          </a:p>
          <a:p>
            <a:pPr lvl="1"/>
            <a:r>
              <a:rPr lang="th-TH" dirty="0" smtClean="0"/>
              <a:t>วัยหนุ่มสีขาวเหมือนกุหลาบ</a:t>
            </a:r>
            <a:endParaRPr lang="en-US" dirty="0" smtClean="0"/>
          </a:p>
          <a:p>
            <a:pPr lvl="1"/>
            <a:r>
              <a:rPr lang="th-TH" dirty="0" smtClean="0"/>
              <a:t>วัยหนุ่มบริสุทธิ์ดังกุหลาบขาว</a:t>
            </a:r>
          </a:p>
          <a:p>
            <a:pPr lvl="1"/>
            <a:r>
              <a:rPr lang="th-TH" dirty="0" smtClean="0"/>
              <a:t>วัยหนุ่มที่แสนบริสุทธิ์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8137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dirty="0"/>
              <a:t>การจัดกระบวนการการสื่อสารและแลกเปลี่ยนเรียนรู้กับกลุ่มต่างๆ ในชุมชน ทั้ง </a:t>
            </a:r>
            <a:r>
              <a:rPr lang="en-US" dirty="0"/>
              <a:t>7 </a:t>
            </a:r>
            <a:r>
              <a:rPr lang="th-TH" dirty="0"/>
              <a:t>หมู่บ้าน ประกอบด้วย กลุ่มผู้นำชุมชน (ได้แก่ กำนัน ผู้ใหญ่บ้าน กรรมการหมู่บ้าน สมาชิกสภาเทศบาล) กลุ่มแกนนำชุมชน (ได้แก่ แม่บ้าน อสม. ผู้สูงอายุ เกษตรตำบล เยาวชน) เครือข่ายพระสงฆ์ ครู </a:t>
            </a:r>
            <a:r>
              <a:rPr lang="th-TH" b="1" dirty="0"/>
              <a:t>ประชาชนในชุมชน </a:t>
            </a:r>
            <a:endParaRPr lang="en-US" b="1" dirty="0" smtClean="0"/>
          </a:p>
          <a:p>
            <a:r>
              <a:rPr lang="en-US" dirty="0"/>
              <a:t>Communication and learning exchange process between different groups from the seven villages i.e. local administrative officers ( the sub-district headman, the village headmen, the village committee members, the municipality members), community leaders (housewives, volunteers, elders, agricultural officers, youths), monks, teachers and </a:t>
            </a:r>
            <a:r>
              <a:rPr lang="en-US" b="1" dirty="0"/>
              <a:t>other inhabitants </a:t>
            </a:r>
          </a:p>
        </p:txBody>
      </p:sp>
    </p:spTree>
    <p:extLst>
      <p:ext uri="{BB962C8B-B14F-4D97-AF65-F5344CB8AC3E}">
        <p14:creationId xmlns:p14="http://schemas.microsoft.com/office/powerpoint/2010/main" val="15385644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Cruse, D.A. (2011). Meaning in Language.</a:t>
            </a:r>
          </a:p>
          <a:p>
            <a:r>
              <a:rPr lang="en-US" dirty="0" smtClean="0"/>
              <a:t>Fawcett, Peter (2003). Translation and Language.</a:t>
            </a:r>
          </a:p>
          <a:p>
            <a:r>
              <a:rPr lang="en-US" dirty="0" smtClean="0"/>
              <a:t>Hickey, L. (1998). The Pragmatics of Translation Topics.</a:t>
            </a:r>
          </a:p>
          <a:p>
            <a:r>
              <a:rPr lang="en-US" dirty="0" smtClean="0"/>
              <a:t>Levinson, S.C. (1983). Pragmatics.</a:t>
            </a:r>
          </a:p>
          <a:p>
            <a:r>
              <a:rPr lang="en-US" dirty="0" smtClean="0"/>
              <a:t>Stanford Encyclopedia of Philosophy (2010). </a:t>
            </a:r>
            <a:r>
              <a:rPr lang="en-US" dirty="0" err="1" smtClean="0"/>
              <a:t>Implicatures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626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in Pragmatics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Reference and </a:t>
            </a:r>
            <a:r>
              <a:rPr lang="en-US" dirty="0" err="1" smtClean="0"/>
              <a:t>Deixis</a:t>
            </a:r>
            <a:endParaRPr lang="en-US" dirty="0" smtClean="0"/>
          </a:p>
          <a:p>
            <a:r>
              <a:rPr lang="en-US" dirty="0" smtClean="0"/>
              <a:t>Speech Act</a:t>
            </a:r>
          </a:p>
          <a:p>
            <a:r>
              <a:rPr lang="en-US" b="1" dirty="0" err="1" smtClean="0"/>
              <a:t>Implicatures</a:t>
            </a:r>
            <a:endParaRPr lang="en-US" b="1" dirty="0" smtClean="0"/>
          </a:p>
          <a:p>
            <a:r>
              <a:rPr lang="en-US" b="1" dirty="0" smtClean="0"/>
              <a:t>Politeness</a:t>
            </a:r>
          </a:p>
          <a:p>
            <a:r>
              <a:rPr lang="en-US" b="1" dirty="0" smtClean="0"/>
              <a:t>Presupposition</a:t>
            </a:r>
          </a:p>
          <a:p>
            <a:r>
              <a:rPr lang="en-US" dirty="0" smtClean="0"/>
              <a:t>Conversation Analysis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729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Implicatures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Proposed by Paul H. Grice </a:t>
            </a:r>
          </a:p>
          <a:p>
            <a:r>
              <a:rPr lang="en-US" dirty="0"/>
              <a:t> (i) the act of meaning, implying, or suggesting one thing by saying something else, or (ii) the object of that act. </a:t>
            </a:r>
            <a:r>
              <a:rPr lang="en-US" dirty="0" smtClean="0"/>
              <a:t>(Stanford, 2010)</a:t>
            </a:r>
          </a:p>
          <a:p>
            <a:r>
              <a:rPr lang="en-US" dirty="0" smtClean="0"/>
              <a:t>What is said </a:t>
            </a:r>
            <a:r>
              <a:rPr lang="en-US" dirty="0" err="1" smtClean="0"/>
              <a:t>vs</a:t>
            </a:r>
            <a:r>
              <a:rPr lang="en-US" dirty="0" smtClean="0"/>
              <a:t> What is implicated</a:t>
            </a:r>
          </a:p>
          <a:p>
            <a:pPr lvl="1"/>
            <a:r>
              <a:rPr lang="en-US" dirty="0" smtClean="0"/>
              <a:t>What is said can be contradicted, agreed or disagreed with, whereas what is implicated cannot</a:t>
            </a:r>
          </a:p>
          <a:p>
            <a:pPr marL="457200" lvl="1" indent="0">
              <a:buNone/>
            </a:pPr>
            <a:r>
              <a:rPr lang="en-US" dirty="0" smtClean="0"/>
              <a:t>(Cruse, 2011)</a:t>
            </a:r>
          </a:p>
        </p:txBody>
      </p:sp>
    </p:spTree>
    <p:extLst>
      <p:ext uri="{BB962C8B-B14F-4D97-AF65-F5344CB8AC3E}">
        <p14:creationId xmlns:p14="http://schemas.microsoft.com/office/powerpoint/2010/main" val="3568445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Implicatures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en-US" dirty="0" smtClean="0"/>
              <a:t>A: Has John cleared the table and washed the dishes?</a:t>
            </a:r>
          </a:p>
          <a:p>
            <a:pPr lvl="1"/>
            <a:r>
              <a:rPr lang="en-US" dirty="0" smtClean="0"/>
              <a:t>B: He has cleared the table. </a:t>
            </a:r>
          </a:p>
          <a:p>
            <a:pPr lvl="2"/>
            <a:r>
              <a:rPr lang="en-US" dirty="0" smtClean="0"/>
              <a:t>i. That’s not true.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ii. ?  That’s not true, he has washed the dishes.</a:t>
            </a:r>
          </a:p>
          <a:p>
            <a:pPr lvl="2"/>
            <a:r>
              <a:rPr lang="en-US" dirty="0"/>
              <a:t>i</a:t>
            </a:r>
            <a:r>
              <a:rPr lang="en-US" dirty="0" smtClean="0"/>
              <a:t>ii. You’re right.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v. ? You’re right, he has washed the dishes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b="1" dirty="0" smtClean="0"/>
              <a:t>What is implicated is “he has not washed the dishes”</a:t>
            </a:r>
          </a:p>
          <a:p>
            <a:r>
              <a:rPr lang="en-US" dirty="0" smtClean="0"/>
              <a:t>B has </a:t>
            </a:r>
            <a:r>
              <a:rPr lang="en-US" b="1" dirty="0" smtClean="0"/>
              <a:t>said </a:t>
            </a:r>
            <a:r>
              <a:rPr lang="en-US" dirty="0" smtClean="0"/>
              <a:t>that John  has cleared the table and </a:t>
            </a:r>
            <a:r>
              <a:rPr lang="en-US" b="1" dirty="0" smtClean="0"/>
              <a:t>implicated </a:t>
            </a:r>
            <a:r>
              <a:rPr lang="en-US" dirty="0" smtClean="0"/>
              <a:t>that he has not washed the dishes.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008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Implicatures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Another example</a:t>
            </a:r>
          </a:p>
          <a:p>
            <a:pPr lvl="1"/>
            <a:r>
              <a:rPr lang="en-US" dirty="0" smtClean="0"/>
              <a:t>Shut that flaming door!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?You have every right to be.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?No, you’re not – you’re only pretending.</a:t>
            </a:r>
          </a:p>
          <a:p>
            <a:pPr lvl="1"/>
            <a:r>
              <a:rPr lang="en-US" dirty="0" smtClean="0"/>
              <a:t>Anger is not said but implicated. (Cruse, 2011)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960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Cooperative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your contribution such as is required, at the stage at which it occurs, by the accepted purpose or direction, of the talk exchange in which you are engaged.</a:t>
            </a:r>
          </a:p>
          <a:p>
            <a:r>
              <a:rPr lang="en-US" dirty="0" smtClean="0"/>
              <a:t>Comprised of 4 maxims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02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 of 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not say what you believe to be false.</a:t>
            </a:r>
          </a:p>
          <a:p>
            <a:r>
              <a:rPr lang="en-US" dirty="0" smtClean="0"/>
              <a:t>Do not say that for which you lack adequate evidence.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9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 of Quantity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Make your contribution as informative as is required for the current </a:t>
            </a:r>
            <a:r>
              <a:rPr lang="en-US" dirty="0" err="1" smtClean="0"/>
              <a:t>pruposes</a:t>
            </a:r>
            <a:r>
              <a:rPr lang="en-US" dirty="0" smtClean="0"/>
              <a:t> of the exchange in which you are engaged.</a:t>
            </a:r>
          </a:p>
          <a:p>
            <a:r>
              <a:rPr lang="en-US" dirty="0" smtClean="0"/>
              <a:t>Do not make your contribution more informative than is required.</a:t>
            </a:r>
          </a:p>
          <a:p>
            <a:r>
              <a:rPr lang="en-US" dirty="0" smtClean="0"/>
              <a:t>Ex. A: What did you have for lunch today?</a:t>
            </a:r>
          </a:p>
          <a:p>
            <a:pPr lvl="3"/>
            <a:r>
              <a:rPr lang="en-US" dirty="0" smtClean="0"/>
              <a:t>Sandwich</a:t>
            </a:r>
          </a:p>
          <a:p>
            <a:pPr lvl="3"/>
            <a:r>
              <a:rPr lang="en-US" dirty="0" smtClean="0">
                <a:solidFill>
                  <a:srgbClr val="FF0000"/>
                </a:solidFill>
              </a:rPr>
              <a:t>?Food</a:t>
            </a:r>
          </a:p>
          <a:p>
            <a:pPr lvl="3"/>
            <a:r>
              <a:rPr lang="en-US" dirty="0" smtClean="0">
                <a:solidFill>
                  <a:srgbClr val="FF0000"/>
                </a:solidFill>
              </a:rPr>
              <a:t>?I had seven pieces of sandwiches, three of which was slight burnt.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9907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145</TotalTime>
  <Words>1029</Words>
  <Application>Microsoft Office PowerPoint</Application>
  <PresentationFormat>On-screen Show (4:3)</PresentationFormat>
  <Paragraphs>155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Module</vt:lpstr>
      <vt:lpstr>Conversational Implicatures</vt:lpstr>
      <vt:lpstr>What is Pragmatics?</vt:lpstr>
      <vt:lpstr>Issues in Pragmatics</vt:lpstr>
      <vt:lpstr>Implicatures</vt:lpstr>
      <vt:lpstr>Implicatures</vt:lpstr>
      <vt:lpstr>Implicatures</vt:lpstr>
      <vt:lpstr>Cooperative Principle</vt:lpstr>
      <vt:lpstr>Maxim of Quality</vt:lpstr>
      <vt:lpstr>Maxim of Quantity</vt:lpstr>
      <vt:lpstr>Maxim of Relation</vt:lpstr>
      <vt:lpstr>Maxim of Manner</vt:lpstr>
      <vt:lpstr>Nature of CP</vt:lpstr>
      <vt:lpstr>Flouting Maxims</vt:lpstr>
      <vt:lpstr>Flouting Maxims</vt:lpstr>
      <vt:lpstr>Conventional vs Conversational</vt:lpstr>
      <vt:lpstr>PowerPoint Presentation</vt:lpstr>
      <vt:lpstr>Distinction</vt:lpstr>
      <vt:lpstr>Generalised Conversational Implicatures</vt:lpstr>
      <vt:lpstr>Q-Implicatures</vt:lpstr>
      <vt:lpstr>I-Implicatures</vt:lpstr>
      <vt:lpstr>M-Implicatures</vt:lpstr>
      <vt:lpstr>Cooperation and Translation</vt:lpstr>
      <vt:lpstr>Cooperation and Translation</vt:lpstr>
      <vt:lpstr>Translator’s Role</vt:lpstr>
      <vt:lpstr>Examples</vt:lpstr>
      <vt:lpstr>Examples</vt:lpstr>
      <vt:lpstr>Examples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Implicature</dc:title>
  <dc:creator>Share10s</dc:creator>
  <cp:lastModifiedBy>Share10s</cp:lastModifiedBy>
  <cp:revision>15</cp:revision>
  <dcterms:created xsi:type="dcterms:W3CDTF">2013-09-09T17:39:20Z</dcterms:created>
  <dcterms:modified xsi:type="dcterms:W3CDTF">2013-09-09T20:05:20Z</dcterms:modified>
</cp:coreProperties>
</file>